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917964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360000" y="4424400"/>
            <a:ext cx="917964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06376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463920" y="19800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567480" y="19800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360000" y="44244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463920" y="44244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567480" y="44244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360000" y="1980000"/>
            <a:ext cx="9179640" cy="467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9179640" cy="467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467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467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360000" y="360000"/>
            <a:ext cx="9359640" cy="4171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467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60000" y="1980000"/>
            <a:ext cx="9179640" cy="467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467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506376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917964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917964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360000" y="4424400"/>
            <a:ext cx="917964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6376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463920" y="19800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567480" y="19800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360000" y="44244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3463920" y="44244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6567480" y="44244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360000" y="1980000"/>
            <a:ext cx="9179640" cy="467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9179640" cy="467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467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467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9179640" cy="467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360000" y="360000"/>
            <a:ext cx="9359640" cy="4171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467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467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506376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917964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917964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360000" y="4424400"/>
            <a:ext cx="917964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506376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3463920" y="19800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6567480" y="19800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360000" y="44244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3463920" y="44244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6567480" y="44244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467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467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60000" y="360000"/>
            <a:ext cx="9359640" cy="4171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467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467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06376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917964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150000"/>
            <a:ext cx="9719640" cy="1259640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19640" cy="1259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7560000" y="6840000"/>
            <a:ext cx="2519640" cy="539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3"/>
          <p:cNvSpPr/>
          <p:nvPr/>
        </p:nvSpPr>
        <p:spPr>
          <a:xfrm>
            <a:off x="900000" y="6840000"/>
            <a:ext cx="6479640" cy="5396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4"/>
          <p:cNvSpPr/>
          <p:nvPr/>
        </p:nvSpPr>
        <p:spPr>
          <a:xfrm>
            <a:off x="180000" y="6840000"/>
            <a:ext cx="539640" cy="5396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5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360000" y="1980000"/>
            <a:ext cx="9179640" cy="467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0" y="180000"/>
            <a:ext cx="9719640" cy="1259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2"/>
          <p:cNvSpPr/>
          <p:nvPr/>
        </p:nvSpPr>
        <p:spPr>
          <a:xfrm>
            <a:off x="7560000" y="6840000"/>
            <a:ext cx="2519640" cy="539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3"/>
          <p:cNvSpPr/>
          <p:nvPr/>
        </p:nvSpPr>
        <p:spPr>
          <a:xfrm>
            <a:off x="900000" y="6840000"/>
            <a:ext cx="6479640" cy="5396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4"/>
          <p:cNvSpPr/>
          <p:nvPr/>
        </p:nvSpPr>
        <p:spPr>
          <a:xfrm>
            <a:off x="180000" y="6840000"/>
            <a:ext cx="539640" cy="5396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PlaceHolder 5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120" cy="467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120" cy="467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28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8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8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8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8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28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28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28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8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8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8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8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8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8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8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8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360000" y="3330000"/>
            <a:ext cx="9359640" cy="8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Color Image Processing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540000" y="4680000"/>
            <a:ext cx="9179640" cy="251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200" spc="-1" strike="noStrike">
                <a:solidFill>
                  <a:srgbClr val="1c1c1c"/>
                </a:solidFill>
                <a:latin typeface="Arial"/>
              </a:rPr>
              <a:t>Nađa Dardagan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solidFill>
                  <a:srgbClr val="1c1c1c"/>
                </a:solidFill>
                <a:latin typeface="Arial"/>
              </a:rPr>
              <a:t>Adnan Brđanin</a:t>
            </a:r>
            <a:endParaRPr b="0" lang="en-US" sz="22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Predstavljanje slika u MATLAB-u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360000" y="1980000"/>
            <a:ext cx="447912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300" spc="-1" strike="noStrike">
                <a:solidFill>
                  <a:srgbClr val="1c1c1c"/>
                </a:solidFill>
                <a:latin typeface="Source Sans Pro Semibold"/>
              </a:rPr>
              <a:t>- RGB Slike : 3D niz dimenzija M x N x 3</a:t>
            </a:r>
            <a:endParaRPr b="0" lang="en-US" sz="23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 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58" name="CustomShape 3"/>
          <p:cNvSpPr/>
          <p:nvPr/>
        </p:nvSpPr>
        <p:spPr>
          <a:xfrm>
            <a:off x="5063760" y="1980000"/>
            <a:ext cx="447912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000" spc="-1" strike="noStrike">
                <a:solidFill>
                  <a:srgbClr val="1c1c1c"/>
                </a:solidFill>
                <a:latin typeface="Source Sans Pro Semibold"/>
              </a:rPr>
              <a:t>- Indeksirane Slike:  matrica cijelih brojeva X gdje svaki broj je pokazivač na neki red RGB vrijednosti u sekundarnoj matrici (mapi)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118440" y="3200400"/>
            <a:ext cx="4818960" cy="3079800"/>
          </a:xfrm>
          <a:prstGeom prst="rect">
            <a:avLst/>
          </a:prstGeom>
          <a:ln>
            <a:noFill/>
          </a:ln>
        </p:spPr>
      </p:pic>
      <p:pic>
        <p:nvPicPr>
          <p:cNvPr id="160" name="" descr=""/>
          <p:cNvPicPr/>
          <p:nvPr/>
        </p:nvPicPr>
        <p:blipFill>
          <a:blip r:embed="rId2"/>
          <a:stretch/>
        </p:blipFill>
        <p:spPr>
          <a:xfrm>
            <a:off x="5029560" y="3890160"/>
            <a:ext cx="4114080" cy="2390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Pseudocolor obrada slika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360000" y="1980000"/>
            <a:ext cx="917964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Svrha pseudocolor tehnologija za obradu slika je naglašavanje monohromatske slike radi prilagodbe ljudskom oku. Naime, suptilne varijacije nijansi sive češto skrivaju i maskiraju regije od interesa na slici. Zamjena nijansi sive bojama dovodi do bolje vizualizacije i bolje vizualizacije bitnih detalja, s obzirom da je ljudsko oko sposobno detektovati više hiljada različitih nijansi boja, a samo 100 ili manje nijansi sive. Ovo je naročito korisno u polju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medicine za detekciju tumora na snimcima.</a:t>
            </a:r>
            <a:endParaRPr b="0" lang="en-US" sz="26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Pseudocolor obrada slika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360000" y="1980000"/>
            <a:ext cx="447912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- Intensity slicing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Ako monohromatsku sliku predstavimo kao 3D graf nijasi sive gdje najizraženiji vrhovi odgovaraju najsvijetlijim nijansama. Tehnika odgovara postavljanju nekoliko ravnih paralelnih sa koordinatnim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sistemom slike. Svaka ravan siječe 3D funkciju a rezultat je nekoliko intervala nijansi sive.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Svakoj strani grafa je onda dodijeljena različita boja.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65" name="CustomShape 3"/>
          <p:cNvSpPr/>
          <p:nvPr/>
        </p:nvSpPr>
        <p:spPr>
          <a:xfrm>
            <a:off x="5063760" y="1980000"/>
            <a:ext cx="447912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4754880" y="2223360"/>
            <a:ext cx="4835160" cy="3537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Pseudocolor obrada slika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360000" y="1980000"/>
            <a:ext cx="447912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- Transformacija nijansi sive u boje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koriste se tri različite funkcije transformacije nad svakim pixelom slike dodjeljujući rezultat svake transformacije kanalu boje.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69" name="CustomShape 3"/>
          <p:cNvSpPr/>
          <p:nvPr/>
        </p:nvSpPr>
        <p:spPr>
          <a:xfrm>
            <a:off x="5063760" y="1980000"/>
            <a:ext cx="447912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4839480" y="2876760"/>
            <a:ext cx="4485600" cy="2152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Pseudocolor obrada slika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360000" y="1980000"/>
            <a:ext cx="447912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- Pseudocoloring u frekventnom domenu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Pseudocoloring se također može vršiti u frekventnom domenu primjenom Fourijerove transformacije na originalnu sliku, a onda primjenjujemo nisko-propusni, visoko-propusni i filtera propusnog opsega na transformisane podatke. Na izlaze tri različita filtra su onda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primijenjene inverzne transformacije i rezultati se koriste kao R, B i G komponente slike.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4824720" y="2194560"/>
            <a:ext cx="5153400" cy="374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Full color obrada slika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360000" y="1980000"/>
            <a:ext cx="447912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Postoje dva metoda procesiranja slika: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 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- rastavljanje po komponentama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- metoda vektora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76" name="CustomShape 3"/>
          <p:cNvSpPr/>
          <p:nvPr/>
        </p:nvSpPr>
        <p:spPr>
          <a:xfrm>
            <a:off x="5063760" y="1980000"/>
            <a:ext cx="447912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Dvije metode su ekvivalentne ako i samo ako: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- Operacije nad vektorima komponenti su nezavisne od ostalih komponenti.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- Proces se može primijeniti i nad vektore i nad skalare.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488160" y="5394960"/>
            <a:ext cx="2894760" cy="99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Full color obrada slika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360000" y="1980000"/>
            <a:ext cx="447912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- Transformacija boja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Originalna transformaciona jednačina se može adaptirati tako da input g(x, y) i output f(x, y) budu slike u boji gdje svaki individualni piksel nije više integer ili double nego uređena trojka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(R, G i B vrijednost za svaki piksel).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80" name="CustomShape 3"/>
          <p:cNvSpPr/>
          <p:nvPr/>
        </p:nvSpPr>
        <p:spPr>
          <a:xfrm>
            <a:off x="5063760" y="1980000"/>
            <a:ext cx="447912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Primjeri transformacija odnosno mapping funkcija: 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- transformacija intenziteta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- komplement boje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- color slicing</a:t>
            </a:r>
            <a:endParaRPr b="0" lang="en-US" sz="26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Full color obrada slika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360000" y="1980000"/>
            <a:ext cx="447912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- Histogram processing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Koncept histograma se može proširiti na slike koje se predstavljaju sa tri histograma od N (4 ≤ N ≤ 256) bita. Histogram tehnika se može primijeniti na slike predstavljene modelom koji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dozvoljava rastavljanje na komponente osvjetljenja i hrominanse (luminance and chrominance components) npr. HSI model, I je komponenta osvjetljenja koja je obrađena, dok su H I S komponente ostale nepromijenjene.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83" name="CustomShape 3"/>
          <p:cNvSpPr/>
          <p:nvPr/>
        </p:nvSpPr>
        <p:spPr>
          <a:xfrm>
            <a:off x="5063760" y="1980000"/>
            <a:ext cx="447912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4" name="" descr=""/>
          <p:cNvPicPr/>
          <p:nvPr/>
        </p:nvPicPr>
        <p:blipFill>
          <a:blip r:embed="rId1"/>
          <a:stretch/>
        </p:blipFill>
        <p:spPr>
          <a:xfrm>
            <a:off x="7743600" y="259560"/>
            <a:ext cx="1948680" cy="2483280"/>
          </a:xfrm>
          <a:prstGeom prst="rect">
            <a:avLst/>
          </a:prstGeom>
          <a:ln>
            <a:noFill/>
          </a:ln>
        </p:spPr>
      </p:pic>
      <p:pic>
        <p:nvPicPr>
          <p:cNvPr id="185" name="" descr=""/>
          <p:cNvPicPr/>
          <p:nvPr/>
        </p:nvPicPr>
        <p:blipFill>
          <a:blip r:embed="rId2"/>
          <a:stretch/>
        </p:blipFill>
        <p:spPr>
          <a:xfrm>
            <a:off x="5162400" y="2818440"/>
            <a:ext cx="4072680" cy="3673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Full color obrada slika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360000" y="1980000"/>
            <a:ext cx="447912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- Poboljšanje i izoštravanje slike u boji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Linearno okruženjem orijentisano izoštravanje i poboljšavanje (sharpening and smoothing)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slika može se proširiti na slike u boji uz izmjenu da originalni 3 × 3 kernel postaje niz vektora.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Formulacija vektora filtera prosječenja na RGB sliku koristeći okruženje Sxy oko koordinata x i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y izgleda ovako: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5063760" y="1980000"/>
            <a:ext cx="447912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9" name="" descr=""/>
          <p:cNvPicPr/>
          <p:nvPr/>
        </p:nvPicPr>
        <p:blipFill>
          <a:blip r:embed="rId1"/>
          <a:stretch/>
        </p:blipFill>
        <p:spPr>
          <a:xfrm>
            <a:off x="4952880" y="2839680"/>
            <a:ext cx="5013720" cy="2194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Full color obrada slika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1" name="CustomShape 2"/>
          <p:cNvSpPr/>
          <p:nvPr/>
        </p:nvSpPr>
        <p:spPr>
          <a:xfrm>
            <a:off x="360000" y="1980000"/>
            <a:ext cx="447912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- thresholding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92" name="CustomShape 3"/>
          <p:cNvSpPr/>
          <p:nvPr/>
        </p:nvSpPr>
        <p:spPr>
          <a:xfrm>
            <a:off x="5063760" y="1980000"/>
            <a:ext cx="447912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- segmentacija slike u boji u RGB vekt. prostoru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1"/>
          <a:stretch/>
        </p:blipFill>
        <p:spPr>
          <a:xfrm>
            <a:off x="274320" y="2468880"/>
            <a:ext cx="4152240" cy="4152240"/>
          </a:xfrm>
          <a:prstGeom prst="rect">
            <a:avLst/>
          </a:prstGeom>
          <a:ln>
            <a:noFill/>
          </a:ln>
        </p:spPr>
      </p:pic>
      <p:pic>
        <p:nvPicPr>
          <p:cNvPr id="194" name="" descr=""/>
          <p:cNvPicPr/>
          <p:nvPr/>
        </p:nvPicPr>
        <p:blipFill>
          <a:blip r:embed="rId2"/>
          <a:stretch/>
        </p:blipFill>
        <p:spPr>
          <a:xfrm>
            <a:off x="4254840" y="3931920"/>
            <a:ext cx="5824800" cy="2571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Osnovni pojmovi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360000" y="1980000"/>
            <a:ext cx="917964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- Intenzitet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- Osvjetljenje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- Svjetlina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4206240" y="2103120"/>
            <a:ext cx="5276160" cy="2714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MATLAB Segmentacija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360000" y="1980000"/>
            <a:ext cx="447912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I = imread('cvijet-segmentacija.jpg');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n = 6;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[I2,map2] = rgb2ind(I,n,'nodither');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imshow(I)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figure, imshow(I2,map2)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5063760" y="1980000"/>
            <a:ext cx="447912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8" name="" descr=""/>
          <p:cNvPicPr/>
          <p:nvPr/>
        </p:nvPicPr>
        <p:blipFill>
          <a:blip r:embed="rId1"/>
          <a:stretch/>
        </p:blipFill>
        <p:spPr>
          <a:xfrm>
            <a:off x="7132320" y="156600"/>
            <a:ext cx="2664360" cy="2153160"/>
          </a:xfrm>
          <a:prstGeom prst="rect">
            <a:avLst/>
          </a:prstGeom>
          <a:ln>
            <a:noFill/>
          </a:ln>
        </p:spPr>
      </p:pic>
      <p:pic>
        <p:nvPicPr>
          <p:cNvPr id="199" name="" descr=""/>
          <p:cNvPicPr/>
          <p:nvPr/>
        </p:nvPicPr>
        <p:blipFill>
          <a:blip r:embed="rId2"/>
          <a:stretch/>
        </p:blipFill>
        <p:spPr>
          <a:xfrm>
            <a:off x="7076520" y="2286000"/>
            <a:ext cx="2720160" cy="2194200"/>
          </a:xfrm>
          <a:prstGeom prst="rect">
            <a:avLst/>
          </a:prstGeom>
          <a:ln>
            <a:noFill/>
          </a:ln>
        </p:spPr>
      </p:pic>
      <p:pic>
        <p:nvPicPr>
          <p:cNvPr id="200" name="" descr=""/>
          <p:cNvPicPr/>
          <p:nvPr/>
        </p:nvPicPr>
        <p:blipFill>
          <a:blip r:embed="rId3"/>
          <a:stretch/>
        </p:blipFill>
        <p:spPr>
          <a:xfrm>
            <a:off x="7223760" y="4206240"/>
            <a:ext cx="2403360" cy="1941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MATLAB Pseudocolor obrada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360000" y="1980000"/>
            <a:ext cx="447912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I = imread('mri-pseudocoloring.jpg');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subplot(1,2,1);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imshow(I);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title('Original Image');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I2 = grayslice(I,16);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subplot(1,2,2);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imshow(I2, colormap(jet(16)));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title('Pseudo-colored with "jet" colormap');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5063760" y="1980000"/>
            <a:ext cx="447912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4" name="" descr=""/>
          <p:cNvPicPr/>
          <p:nvPr/>
        </p:nvPicPr>
        <p:blipFill>
          <a:blip r:embed="rId1"/>
          <a:stretch/>
        </p:blipFill>
        <p:spPr>
          <a:xfrm>
            <a:off x="4839480" y="1739520"/>
            <a:ext cx="5323680" cy="4752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MATLAB Full color obrada slike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360000" y="1980000"/>
            <a:ext cx="447912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I = imread('peppers-fullcolor.jpg');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subplot(2,4,1), imshow(I), title('Original Image');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subplot(2,4,2), imshow(I(:,:,1)), title('R component');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subplot(2,4,3), imshow(I(:,:,2)), title('G component');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subplot(2,4,4), imshow(I(:,:,3)), title('B component');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Ihsv = rgb2hsv(I);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subplot(2,4,6), imshow(Ihsv(:,:,1)), title('Hue')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subplot(2,4,7), imshow(Ihsv(:,:,2)), title('Saturation');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subplot(2,4,8), imshow(Ihsv(:,:,3)), title('Value');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07" name="CustomShape 3"/>
          <p:cNvSpPr/>
          <p:nvPr/>
        </p:nvSpPr>
        <p:spPr>
          <a:xfrm>
            <a:off x="5063760" y="1980000"/>
            <a:ext cx="447912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8" name="" descr=""/>
          <p:cNvPicPr/>
          <p:nvPr/>
        </p:nvPicPr>
        <p:blipFill>
          <a:blip r:embed="rId1"/>
          <a:stretch/>
        </p:blipFill>
        <p:spPr>
          <a:xfrm>
            <a:off x="4944960" y="2377440"/>
            <a:ext cx="4790880" cy="2559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MATLAB Laplacian - izoštravanje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360000" y="1980000"/>
            <a:ext cx="447912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clear all;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I = imread('peppers-fullcolor.jpg');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Ihsv = rgb2hsv(I);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fn2 = fspecial('laplacian',0);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Ihsv4v = imfilter(Ihsv(:,:,3), fn2);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Ihsv4(:,:,[1 2]) = Ihsv(:,:,[1 2]);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Ihsv4(:,:,3) = imsubtract(Ihsv(:,:,3),Ihsv4v);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figure, subplot(1,2,1), imshow(I), title('Original Image');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subplot(1,2,2), imshow(hsv2rgb(Ihsv4)), title('HSV sharpened');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11" name="CustomShape 3"/>
          <p:cNvSpPr/>
          <p:nvPr/>
        </p:nvSpPr>
        <p:spPr>
          <a:xfrm>
            <a:off x="5063760" y="1980000"/>
            <a:ext cx="447912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2" name="" descr=""/>
          <p:cNvPicPr/>
          <p:nvPr/>
        </p:nvPicPr>
        <p:blipFill>
          <a:blip r:embed="rId1"/>
          <a:stretch/>
        </p:blipFill>
        <p:spPr>
          <a:xfrm>
            <a:off x="4297680" y="3035880"/>
            <a:ext cx="5577480" cy="2543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Hvala na pažnji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360000" y="1980000"/>
            <a:ext cx="917964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Za sve kodove, slike, kao i pdf seminarskog rada i prezentaciju, posjetite github link: 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https://github.com/adnanb97/DPS-Color-Image-Processing </a:t>
            </a:r>
            <a:endParaRPr b="0" lang="en-US" sz="26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Hromatitet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360000" y="1980000"/>
            <a:ext cx="447912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000" spc="-1" strike="noStrike">
                <a:solidFill>
                  <a:srgbClr val="1c1c1c"/>
                </a:solidFill>
                <a:latin typeface="Source Sans Pro Semibold"/>
              </a:rPr>
              <a:t>Hromatitet je objektivna specifikacija kvaliteta boje u ovisnosti od njene osvijetljenosti (engl. Luminance). Sastoji se od dva parametra: hue (h) i colorfulness (s), još se naziva i saturation, chroma, intenzitet i sl.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5121720" y="1737360"/>
            <a:ext cx="4479120" cy="4497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Percepcija boje ljudskom oku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360000" y="1980000"/>
            <a:ext cx="447912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- MacAdamove elipse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 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Prostori boja:  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- CIELUV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- CIELAB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5063760" y="1980000"/>
            <a:ext cx="447912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5063760" y="2041920"/>
            <a:ext cx="4098600" cy="4084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Modeli predstavljanja boja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360000" y="1980000"/>
            <a:ext cx="447912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- RGB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RGB boje se obično predstavljaju u heksadecimalnom formatu sa 6 znakova, pri čemu prva dva predstavljaju crvenu, druga dva zelenu i posljednja dva plavu boju. Tako da bi crvena predstavljena na ovaj način bila FF0000. Također, ono što je interesantno za ovaj model je da vrijednosti RGB su funkcija dubine piksela, a ona se definiše kao broj bita potrebnih da se predstavi svaki od piksela. Tipična vrijednost je 24 bita : 3 koordinatne ose * 8 bita po svakoj osi. 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38" name="CustomShape 3"/>
          <p:cNvSpPr/>
          <p:nvPr/>
        </p:nvSpPr>
        <p:spPr>
          <a:xfrm>
            <a:off x="5063760" y="1980000"/>
            <a:ext cx="447912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5063760" y="2016720"/>
            <a:ext cx="4416480" cy="3817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Modeli predstavljanja boja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360000" y="1980000"/>
            <a:ext cx="447912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- CMY/CMYK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CMY (Cyan Magenta Yellow) je zapravo inverzija RGB sistema boja (koordinatni sistem je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drugačije orijentisan). Obično se koristi u printerima, gdje svaka boja odgovara ketridžu tonera.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Kako dodavanje svake od osnovnih boja daje mutnu crnu, često se ovaj model naziva i Cyan Magenta Yellow blacK.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42" name="CustomShape 3"/>
          <p:cNvSpPr/>
          <p:nvPr/>
        </p:nvSpPr>
        <p:spPr>
          <a:xfrm>
            <a:off x="5063760" y="1980000"/>
            <a:ext cx="447912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5063760" y="3108960"/>
            <a:ext cx="4638960" cy="2073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Modeli predstavljanja boja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360000" y="1980000"/>
            <a:ext cx="447912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- HSV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Hue predstavlja tip boje, ton, a često se naziva i imenom boje.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Saturation predstavlja nivo zasićenosti odnosno čistoće (engl. purity), odnosno koliko je boja ‘razmućena’ u bijeloj boji. Value je zapravo svjetlina (engl. lightness) i predstavlja intenzitet odbitka svjetlosnih talasa o tu površinu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46" name="CustomShape 3"/>
          <p:cNvSpPr/>
          <p:nvPr/>
        </p:nvSpPr>
        <p:spPr>
          <a:xfrm>
            <a:off x="5063760" y="1980000"/>
            <a:ext cx="447912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5058360" y="2034720"/>
            <a:ext cx="4304520" cy="4457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Modeli predstavljanja boja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360000" y="1980000"/>
            <a:ext cx="447912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- YIQ/NTSC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NTSC model boja je standard definisan u Americi za analognu TV. Jedna od prednosti ovog modela je što je moguće potpuno razdvojiti grayscale komponentu od ostatka boja, što je bio veliki zahtjev u razvijanju televizora u boji. U NTSC modelu boja, tri komponente su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osvjetljenje (engl. luminance, oznaka Y), te dvobojna razlika signala hue (I) i zasićenje (engl.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saturation, oznaka Q)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50" name="CustomShape 3"/>
          <p:cNvSpPr/>
          <p:nvPr/>
        </p:nvSpPr>
        <p:spPr>
          <a:xfrm>
            <a:off x="5063760" y="1980000"/>
            <a:ext cx="447912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4946760" y="3474720"/>
            <a:ext cx="4745520" cy="1298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Modeli predstavljanja boja</a:t>
            </a:r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	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360000" y="1980000"/>
            <a:ext cx="447912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- YcbCr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YcbCr model boja je dosta sličan prethodnom modelu, s tim da se ovaj koristi za digitalni video. Jedina razlika je što je Y osvijetljenje (luminance), Cb je razlika između plave komponente boje i referentne vrijednosti, Cr je razlika između crvene boje i referentne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vrijednosti. Konverzija iz RGB u YcbCr: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5063760" y="1980000"/>
            <a:ext cx="447912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4859280" y="3566160"/>
            <a:ext cx="5107320" cy="1279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</TotalTime>
  <Application>LibreOffice/6.0.1.1$Windows_X86_64 LibreOffice_project/60bfb1526849283ce2491346ed2aa51c465abfe6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2018-06-03T12:45:20Z</dcterms:created>
  <dc:creator/>
  <dc:description/>
  <dc:language>en-US</dc:language>
  <cp:lastModifiedBy/>
  <dcterms:modified xsi:type="dcterms:W3CDTF">2018-06-03T14:04:54Z</dcterms:modified>
  <cp:revision>6</cp:revision>
  <dc:subject/>
  <dc:title>Alizarin</dc:title>
</cp:coreProperties>
</file>